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6" r:id="rId3"/>
    <p:sldId id="257" r:id="rId4"/>
    <p:sldId id="258" r:id="rId5"/>
    <p:sldId id="260" r:id="rId6"/>
    <p:sldId id="261" r:id="rId7"/>
    <p:sldId id="263" r:id="rId8"/>
    <p:sldId id="262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3247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.jpe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3.jpe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microsoft.com/office/2007/relationships/hdphoto" Target="../media/hdphoto1.wdp"/><Relationship Id="rId5" Type="http://schemas.openxmlformats.org/officeDocument/2006/relationships/image" Target="../media/image8.png"/><Relationship Id="rId10" Type="http://schemas.openxmlformats.org/officeDocument/2006/relationships/image" Target="../media/image11.png"/><Relationship Id="rId4" Type="http://schemas.openxmlformats.org/officeDocument/2006/relationships/image" Target="../media/image7.png"/><Relationship Id="rId9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22.png"/><Relationship Id="rId3" Type="http://schemas.openxmlformats.org/officeDocument/2006/relationships/image" Target="../media/image18.png"/><Relationship Id="rId7" Type="http://schemas.openxmlformats.org/officeDocument/2006/relationships/image" Target="../media/image20.png"/><Relationship Id="rId12" Type="http://schemas.microsoft.com/office/2007/relationships/hdphoto" Target="../media/hdphoto5.wdp"/><Relationship Id="rId2" Type="http://schemas.openxmlformats.org/officeDocument/2006/relationships/image" Target="../media/image1.png"/><Relationship Id="rId16" Type="http://schemas.microsoft.com/office/2007/relationships/hdphoto" Target="../media/hdphoto7.wdp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11" Type="http://schemas.openxmlformats.org/officeDocument/2006/relationships/image" Target="../media/image21.png"/><Relationship Id="rId5" Type="http://schemas.openxmlformats.org/officeDocument/2006/relationships/image" Target="../media/image19.png"/><Relationship Id="rId15" Type="http://schemas.openxmlformats.org/officeDocument/2006/relationships/image" Target="../media/image23.png"/><Relationship Id="rId10" Type="http://schemas.microsoft.com/office/2007/relationships/hdphoto" Target="../media/hdphoto2.wdp"/><Relationship Id="rId4" Type="http://schemas.microsoft.com/office/2007/relationships/hdphoto" Target="../media/hdphoto1.wdp"/><Relationship Id="rId9" Type="http://schemas.openxmlformats.org/officeDocument/2006/relationships/image" Target="../media/image5.png"/><Relationship Id="rId14" Type="http://schemas.microsoft.com/office/2007/relationships/hdphoto" Target="../media/hdphoto6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27.jpg"/><Relationship Id="rId7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microsoft.com/office/2007/relationships/hdphoto" Target="../media/hdphoto4.wdp"/><Relationship Id="rId5" Type="http://schemas.openxmlformats.org/officeDocument/2006/relationships/image" Target="../media/image20.png"/><Relationship Id="rId4" Type="http://schemas.openxmlformats.org/officeDocument/2006/relationships/image" Target="../media/image28.jp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29.jpg"/><Relationship Id="rId7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18.png"/><Relationship Id="rId4" Type="http://schemas.openxmlformats.org/officeDocument/2006/relationships/image" Target="../media/image3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www.wallpapersin4k.org/wp-content/uploads/2017/04/Pink-Gradient-Wallpaper-1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-1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 descr="C:\Users\Лена\Pictures\2014-05-20 УМК\УМК 001.jpg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324938">
            <a:off x="6777162" y="97562"/>
            <a:ext cx="2310251" cy="230081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179512" y="188640"/>
            <a:ext cx="72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b="1" dirty="0" smtClean="0">
                <a:solidFill>
                  <a:srgbClr val="5324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МБДОУ «Центр развития ребенка- детский сад №36 «Волшебный дворец» г. Альметьевск РТ</a:t>
            </a:r>
            <a:endParaRPr lang="ru-RU" dirty="0">
              <a:solidFill>
                <a:srgbClr val="532476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3528" y="908720"/>
            <a:ext cx="9001000" cy="38988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ru-RU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3200" dirty="0" smtClean="0"/>
              <a:t> </a:t>
            </a:r>
            <a:r>
              <a:rPr lang="ru-RU" sz="4000" b="1" dirty="0" err="1" smtClean="0">
                <a:solidFill>
                  <a:srgbClr val="532476"/>
                </a:solidFill>
                <a:latin typeface="Times New Roman" pitchFamily="18" charset="0"/>
                <a:cs typeface="Times New Roman" pitchFamily="18" charset="0"/>
              </a:rPr>
              <a:t>Лэпбук</a:t>
            </a:r>
            <a:r>
              <a:rPr lang="ru-RU" sz="4000" b="1" dirty="0" smtClean="0">
                <a:solidFill>
                  <a:srgbClr val="532476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lvl="0" algn="ctr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«Говорим по-татарски»</a:t>
            </a:r>
          </a:p>
          <a:p>
            <a:pPr lvl="0" algn="ctr"/>
            <a:r>
              <a:rPr lang="tt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“Татарча сөйләшәбез”</a:t>
            </a:r>
            <a:endParaRPr lang="ru-RU" sz="3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3600" b="1" dirty="0" smtClean="0">
                <a:solidFill>
                  <a:srgbClr val="532476"/>
                </a:solidFill>
                <a:latin typeface="Times New Roman" pitchFamily="18" charset="0"/>
                <a:cs typeface="Times New Roman" pitchFamily="18" charset="0"/>
              </a:rPr>
              <a:t>для среднего дошкольного возраста </a:t>
            </a:r>
          </a:p>
          <a:p>
            <a:pPr lvl="0" algn="ctr"/>
            <a:r>
              <a:rPr lang="ru-RU" sz="3600" b="1" dirty="0" smtClean="0">
                <a:solidFill>
                  <a:srgbClr val="532476"/>
                </a:solidFill>
                <a:latin typeface="Times New Roman" pitchFamily="18" charset="0"/>
                <a:cs typeface="Times New Roman" pitchFamily="18" charset="0"/>
              </a:rPr>
              <a:t>по проекту</a:t>
            </a:r>
          </a:p>
          <a:p>
            <a:pPr lvl="0" algn="ctr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«Минем </a:t>
            </a:r>
            <a:r>
              <a:rPr lang="tt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өем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139952" y="5445224"/>
            <a:ext cx="47525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tt-RU" sz="2400" b="1" dirty="0" smtClean="0">
                <a:solidFill>
                  <a:srgbClr val="5324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Разработала:</a:t>
            </a:r>
          </a:p>
          <a:p>
            <a:pPr algn="r"/>
            <a:r>
              <a:rPr lang="tt-RU" sz="2400" b="1" dirty="0" smtClean="0">
                <a:solidFill>
                  <a:srgbClr val="5324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</a:t>
            </a:r>
            <a:r>
              <a:rPr lang="ru-RU" sz="2400" b="1" dirty="0" err="1" smtClean="0">
                <a:solidFill>
                  <a:srgbClr val="5324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ь</a:t>
            </a:r>
            <a:r>
              <a:rPr lang="ru-RU" sz="2400" b="1" dirty="0" smtClean="0">
                <a:solidFill>
                  <a:srgbClr val="5324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5324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Чентаева</a:t>
            </a:r>
            <a:r>
              <a:rPr lang="ru-RU" sz="2400" b="1" dirty="0" smtClean="0">
                <a:solidFill>
                  <a:srgbClr val="5324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В. Е.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34" t="27597" b="12650"/>
          <a:stretch/>
        </p:blipFill>
        <p:spPr bwMode="auto">
          <a:xfrm>
            <a:off x="0" y="3933056"/>
            <a:ext cx="3491880" cy="27363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188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5263" t="8220" r="5263" b="9570"/>
          <a:stretch>
            <a:fillRect/>
          </a:stretch>
        </p:blipFill>
        <p:spPr bwMode="auto">
          <a:xfrm>
            <a:off x="6876256" y="3717032"/>
            <a:ext cx="1429878" cy="1798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156" b="38672" l="73350" r="9873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4747" t="11914" r="4314" b="61719"/>
          <a:stretch>
            <a:fillRect/>
          </a:stretch>
        </p:blipFill>
        <p:spPr bwMode="auto">
          <a:xfrm>
            <a:off x="467544" y="1340768"/>
            <a:ext cx="1684784" cy="1655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z="5400" b="1">
              <a:solidFill>
                <a:srgbClr val="53247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sz="4000" b="1">
              <a:solidFill>
                <a:srgbClr val="53247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://www.wallpapersin4k.org/wp-content/uploads/2017/04/Pink-Gradient-Wallpaper-1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-1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51520" y="548680"/>
            <a:ext cx="8784975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 пособия «</a:t>
            </a:r>
            <a:r>
              <a:rPr lang="ru-RU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Лэпбук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»: </a:t>
            </a:r>
          </a:p>
          <a:p>
            <a:r>
              <a:rPr lang="ru-RU" sz="2400" b="1" dirty="0" smtClean="0">
                <a:solidFill>
                  <a:srgbClr val="532476"/>
                </a:solidFill>
                <a:latin typeface="Times New Roman" pitchFamily="18" charset="0"/>
                <a:cs typeface="Times New Roman" pitchFamily="18" charset="0"/>
              </a:rPr>
              <a:t>закрепить в режимных моментах и в игровой деятельности лексический минимум по обучению детей татарскому языку, предусмотренный учебно-методическим комплектом.</a:t>
            </a:r>
          </a:p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r>
              <a:rPr lang="ru-RU" sz="2400" b="1" dirty="0" smtClean="0">
                <a:solidFill>
                  <a:srgbClr val="532476"/>
                </a:solidFill>
                <a:latin typeface="Times New Roman" pitchFamily="18" charset="0"/>
                <a:cs typeface="Times New Roman" pitchFamily="18" charset="0"/>
              </a:rPr>
              <a:t>- формировать умение и навыки правильно составлять предложения на татарском языке;</a:t>
            </a:r>
          </a:p>
          <a:p>
            <a:r>
              <a:rPr lang="ru-RU" sz="2400" b="1" dirty="0" smtClean="0">
                <a:solidFill>
                  <a:srgbClr val="532476"/>
                </a:solidFill>
                <a:latin typeface="Times New Roman" pitchFamily="18" charset="0"/>
                <a:cs typeface="Times New Roman" pitchFamily="18" charset="0"/>
              </a:rPr>
              <a:t>- задавать вопросы, говорить слова;</a:t>
            </a:r>
          </a:p>
          <a:p>
            <a:r>
              <a:rPr lang="ru-RU" sz="2400" b="1" dirty="0" smtClean="0">
                <a:solidFill>
                  <a:srgbClr val="532476"/>
                </a:solidFill>
                <a:latin typeface="Times New Roman" pitchFamily="18" charset="0"/>
                <a:cs typeface="Times New Roman" pitchFamily="18" charset="0"/>
              </a:rPr>
              <a:t>-  развивать память, мышление, связную речь;</a:t>
            </a:r>
          </a:p>
          <a:p>
            <a:r>
              <a:rPr lang="ru-RU" sz="2400" b="1" dirty="0" smtClean="0">
                <a:solidFill>
                  <a:srgbClr val="532476"/>
                </a:solidFill>
                <a:latin typeface="Times New Roman" pitchFamily="18" charset="0"/>
                <a:cs typeface="Times New Roman" pitchFamily="18" charset="0"/>
              </a:rPr>
              <a:t>-  воспитывать интерес к изучению татарского языка.</a:t>
            </a:r>
          </a:p>
          <a:p>
            <a:endParaRPr lang="ru-RU" sz="2400" b="1" dirty="0">
              <a:solidFill>
                <a:srgbClr val="53247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www.wallpapersin4k.org/wp-content/uploads/2017/04/Pink-Gradient-Wallpaper-1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0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Пригласи в дом</a:t>
            </a:r>
          </a:p>
          <a:p>
            <a:pPr algn="ctr"/>
            <a:r>
              <a:rPr lang="tt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Өйдә кем яши?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9512" y="476672"/>
            <a:ext cx="36004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Дидактик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уен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Бу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кем? – Это кто?”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Побудить интерес и желание детей общаться на татарском языке.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Ход игры: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Тәрбияче: Бу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кем?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Бала: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Әти, әни,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бабай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әби, әти, кыз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малай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Тәрбияче: Әни нинди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Бала: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Әни зур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матур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чиста,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әйбәт.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84168" y="404664"/>
            <a:ext cx="324036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Дидактик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уен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Кем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юк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? – Кого нет?”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Развивать зрительное внимание и память, активизировать словарь.</a:t>
            </a:r>
          </a:p>
          <a:p>
            <a:r>
              <a:rPr lang="ru-RU" b="1" i="1" dirty="0" smtClean="0"/>
              <a:t>Ход игры</a:t>
            </a:r>
            <a:r>
              <a:rPr lang="ru-RU" b="1" dirty="0" smtClean="0"/>
              <a:t>: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Тәрбияче: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Кем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юк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Бала: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Әти (әни, кыз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малай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әби, бабай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юк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3347864" y="2708920"/>
            <a:ext cx="439248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Дидактик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уен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“Әйе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Юк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.”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: Активизировать словарь, развивать диалогическую речь на татарском языке.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Ход игры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Тәрбияче: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Әни?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Бала: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Әйе.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Тәрбияче: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Әти?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Бала: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Юк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Саша: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Малай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Бала: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Юк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Маша: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Кыз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Бала: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Әйе.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12" name="Рисунок 6" descr="Описание: C:\Users\Гулина апа\Desktop\бабай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0683" r="14665"/>
          <a:stretch>
            <a:fillRect/>
          </a:stretch>
        </p:blipFill>
        <p:spPr bwMode="auto">
          <a:xfrm>
            <a:off x="6948264" y="3903560"/>
            <a:ext cx="1008112" cy="1685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5" descr="Описание: C:\Users\Гулина апа\Desktop\эби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19758"/>
          <a:stretch>
            <a:fillRect/>
          </a:stretch>
        </p:blipFill>
        <p:spPr bwMode="auto">
          <a:xfrm>
            <a:off x="5724128" y="4005064"/>
            <a:ext cx="1152128" cy="19442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4" descr="Описание: C:\Users\Гулина апа\Desktop\эти.png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467544" y="4149080"/>
            <a:ext cx="648072" cy="1584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Рисунок 3"/>
          <p:cNvPicPr>
            <a:picLocks noChangeAspect="1" noChangeArrowheads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8244408" y="4724090"/>
            <a:ext cx="576064" cy="12103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Рисунок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75855" y="1052736"/>
            <a:ext cx="2678055" cy="16561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Picture 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156" b="38672" l="73350" r="9873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4747" t="11914" r="4314" b="61719"/>
          <a:stretch>
            <a:fillRect/>
          </a:stretch>
        </p:blipFill>
        <p:spPr bwMode="auto">
          <a:xfrm>
            <a:off x="1835696" y="5661248"/>
            <a:ext cx="821960" cy="807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4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188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5263" t="8220" r="5263" b="9570"/>
          <a:stretch>
            <a:fillRect/>
          </a:stretch>
        </p:blipFill>
        <p:spPr bwMode="auto">
          <a:xfrm>
            <a:off x="6948264" y="5701766"/>
            <a:ext cx="720080" cy="905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7" name="Picture 9" descr="https://fs00.infourok.ru/images/doc/186/212880/hello_html_m4e50a2b5.png"/>
          <p:cNvPicPr>
            <a:picLocks noChangeAspect="1" noChangeArrowheads="1"/>
          </p:cNvPicPr>
          <p:nvPr/>
        </p:nvPicPr>
        <p:blipFill>
          <a:blip r:embed="rId12" cstate="print"/>
          <a:stretch>
            <a:fillRect/>
          </a:stretch>
        </p:blipFill>
        <p:spPr bwMode="auto">
          <a:xfrm>
            <a:off x="1547664" y="3789040"/>
            <a:ext cx="648072" cy="14401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19" name="Picture 11" descr="http://www.heter.ru/upload/iblock/a8b/a8b3f5045a25d7ea437127196a7a7c43.jpg"/>
          <p:cNvPicPr>
            <a:picLocks noChangeAspect="1" noChangeArrowheads="1"/>
          </p:cNvPicPr>
          <p:nvPr/>
        </p:nvPicPr>
        <p:blipFill>
          <a:blip r:embed="rId13" cstate="print"/>
          <a:srcRect l="60363" t="54434" r="28139" b="25153"/>
          <a:stretch>
            <a:fillRect/>
          </a:stretch>
        </p:blipFill>
        <p:spPr bwMode="auto">
          <a:xfrm>
            <a:off x="2555776" y="3789040"/>
            <a:ext cx="576064" cy="12961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www.wallpapersin4k.org/wp-content/uploads/2017/04/Pink-Gradient-Wallpaper-13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0800000"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467544" y="116632"/>
            <a:ext cx="84249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t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Сыйла!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83568" y="116632"/>
            <a:ext cx="32403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t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Угости!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3568" y="692696"/>
            <a:ext cx="381642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Дидактик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уен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Бу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нәрсә?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– Это что?”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Побудить интерес и желание детей общаться на татарском языке.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Ход игры: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Тәрбияче: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Бу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нәрсә?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Бала: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Чәй (сөт, ипи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алма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Тәрбияче: Сөт нинди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Бала: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Сөт тәмле.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4788024" y="404664"/>
            <a:ext cx="435597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                   Дидактик уен: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Бир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әле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– Дай пожалуйста”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Цель: 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Развивать творческое воображение, диалогическую речь.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Ход игры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Саша: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Алма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бир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әле.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Тәрбияче: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Нинди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алма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Саша: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Тәмле алма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Тәрбияче: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Мә тәмле алма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Саша: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Рәхмәт.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2627784" y="3356992"/>
            <a:ext cx="482453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                  Дидактик уен: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Сыйла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» - «Угости»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побудить интерес и желание общаться друг с другом на татарском языке.</a:t>
            </a:r>
          </a:p>
          <a:p>
            <a:r>
              <a:rPr lang="ru-RU" b="1" i="1" dirty="0" smtClean="0"/>
              <a:t>Ход игры</a:t>
            </a:r>
            <a:r>
              <a:rPr lang="ru-RU" b="1" dirty="0" smtClean="0"/>
              <a:t>: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Бала: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Саша, кил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Утыр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Саша: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Рәхмәт.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Бала: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Мә, алма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Саша: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Рәхмәт.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Бала: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Алма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тәмле?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Саша: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Алма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тәмле.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 cstate="email"/>
          <a:stretch>
            <a:fillRect/>
          </a:stretch>
        </p:blipFill>
        <p:spPr bwMode="auto">
          <a:xfrm rot="5400000">
            <a:off x="514964" y="3237564"/>
            <a:ext cx="1273312" cy="1800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 cstate="email"/>
          <a:stretch>
            <a:fillRect/>
          </a:stretch>
        </p:blipFill>
        <p:spPr bwMode="auto">
          <a:xfrm>
            <a:off x="971600" y="4797152"/>
            <a:ext cx="1585260" cy="16094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5" cstate="email"/>
          <a:stretch>
            <a:fillRect/>
          </a:stretch>
        </p:blipFill>
        <p:spPr bwMode="auto">
          <a:xfrm rot="5400000">
            <a:off x="6222003" y="4515301"/>
            <a:ext cx="1478504" cy="23302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Picture 5"/>
          <p:cNvPicPr>
            <a:picLocks noChangeAspect="1" noChangeArrowheads="1"/>
          </p:cNvPicPr>
          <p:nvPr/>
        </p:nvPicPr>
        <p:blipFill>
          <a:blip r:embed="rId6" cstate="email"/>
          <a:stretch>
            <a:fillRect/>
          </a:stretch>
        </p:blipFill>
        <p:spPr bwMode="auto">
          <a:xfrm>
            <a:off x="7236296" y="3068960"/>
            <a:ext cx="1368152" cy="15169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4" dur="2000" fill="hold"/>
                                        <p:tgtEl>
                                          <p:spTgt spid="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17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www.wallpapersin4k.org/wp-content/uploads/2017/04/Pink-Gradient-Wallpaper-1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07504" y="116633"/>
            <a:ext cx="885698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t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Подари Алсу игрушки!</a:t>
            </a:r>
          </a:p>
          <a:p>
            <a:pPr algn="ctr"/>
            <a:r>
              <a:rPr lang="tt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Уенчык бүләк ит!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908720"/>
            <a:ext cx="417646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          Дидактик уен:</a:t>
            </a:r>
          </a:p>
          <a:p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Нәрсә юк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? - Чего нет?”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развивать зрительное внимание и память, активизировать словарь.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Ход игры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Тәрбияче: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нәрсә??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Бала: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песи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туп,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курчак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куян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Тәрбияче: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Нәрсә юк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Бала: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юк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5220072" y="1052736"/>
            <a:ext cx="374441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dirty="0" smtClean="0"/>
              <a:t>          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Дидактик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уен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Уйна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! – Играй!”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Цель: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побудить интерес и желание общаться на татарском языке.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Ход игры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Саша: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Мә,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туп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уйна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Маша: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Мә, курчак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уйна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Лена: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Мә, зур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песи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уйна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Коля: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Мә, кечкенә аю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уйна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Миша: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Мә, куян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уйна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Даша: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Мә, эт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уйна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Оля: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Мә,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машина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уйна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899593" y="3933056"/>
            <a:ext cx="439248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dirty="0" smtClean="0"/>
              <a:t>         </a:t>
            </a:r>
            <a:r>
              <a:rPr lang="ru-RU" b="1" dirty="0" smtClean="0"/>
              <a:t>Дидактик </a:t>
            </a:r>
            <a:r>
              <a:rPr lang="ru-RU" b="1" dirty="0" err="1" smtClean="0"/>
              <a:t>уен</a:t>
            </a:r>
            <a:endParaRPr lang="ru-RU" dirty="0" smtClean="0"/>
          </a:p>
          <a:p>
            <a:r>
              <a:rPr lang="ru-RU" dirty="0" smtClean="0"/>
              <a:t>“</a:t>
            </a:r>
            <a:r>
              <a:rPr lang="ru-RU" b="1" dirty="0" err="1" smtClean="0"/>
              <a:t>Бир</a:t>
            </a:r>
            <a:r>
              <a:rPr lang="ru-RU" b="1" dirty="0" smtClean="0"/>
              <a:t> </a:t>
            </a:r>
            <a:r>
              <a:rPr lang="ru-RU" b="1" dirty="0" err="1" smtClean="0"/>
              <a:t>әле </a:t>
            </a:r>
            <a:r>
              <a:rPr lang="ru-RU" b="1" dirty="0" smtClean="0"/>
              <a:t>– Дай пожалуйста”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Цель: 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развивать творческое воображение, диалогическую речь.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Ход игры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/>
              <a:t>Саша: </a:t>
            </a:r>
            <a:r>
              <a:rPr lang="ru-RU" dirty="0" err="1" smtClean="0"/>
              <a:t>Аю</a:t>
            </a:r>
            <a:r>
              <a:rPr lang="ru-RU" dirty="0" smtClean="0"/>
              <a:t> </a:t>
            </a:r>
            <a:r>
              <a:rPr lang="ru-RU" i="1" dirty="0" smtClean="0"/>
              <a:t>(</a:t>
            </a:r>
            <a:r>
              <a:rPr lang="ru-RU" i="1" dirty="0" err="1" smtClean="0"/>
              <a:t>куян</a:t>
            </a:r>
            <a:r>
              <a:rPr lang="ru-RU" i="1" dirty="0" smtClean="0"/>
              <a:t>, </a:t>
            </a:r>
            <a:r>
              <a:rPr lang="ru-RU" i="1" dirty="0" err="1" smtClean="0"/>
              <a:t>эт</a:t>
            </a:r>
            <a:r>
              <a:rPr lang="ru-RU" i="1" dirty="0" smtClean="0"/>
              <a:t>, </a:t>
            </a:r>
            <a:r>
              <a:rPr lang="ru-RU" i="1" dirty="0" err="1" smtClean="0"/>
              <a:t>песи</a:t>
            </a:r>
            <a:r>
              <a:rPr lang="ru-RU" i="1" dirty="0" smtClean="0"/>
              <a:t>, </a:t>
            </a:r>
            <a:r>
              <a:rPr lang="ru-RU" i="1" dirty="0" err="1" smtClean="0"/>
              <a:t>курчак</a:t>
            </a:r>
            <a:r>
              <a:rPr lang="ru-RU" i="1" dirty="0" smtClean="0"/>
              <a:t>, машина, туп)</a:t>
            </a:r>
            <a:r>
              <a:rPr lang="ru-RU" dirty="0" smtClean="0"/>
              <a:t> </a:t>
            </a:r>
            <a:r>
              <a:rPr lang="ru-RU" dirty="0" err="1" smtClean="0"/>
              <a:t>бир</a:t>
            </a:r>
            <a:r>
              <a:rPr lang="ru-RU" dirty="0" smtClean="0"/>
              <a:t> </a:t>
            </a:r>
            <a:r>
              <a:rPr lang="ru-RU" dirty="0" err="1" smtClean="0"/>
              <a:t>әле</a:t>
            </a:r>
            <a:r>
              <a:rPr lang="ru-RU" dirty="0" smtClean="0"/>
              <a:t>.</a:t>
            </a:r>
          </a:p>
          <a:p>
            <a:r>
              <a:rPr lang="ru-RU" b="1" dirty="0" err="1" smtClean="0"/>
              <a:t>Тәрбияче: </a:t>
            </a:r>
            <a:r>
              <a:rPr lang="ru-RU" dirty="0" err="1" smtClean="0"/>
              <a:t>Нинди</a:t>
            </a:r>
            <a:r>
              <a:rPr lang="ru-RU" dirty="0" smtClean="0"/>
              <a:t> </a:t>
            </a:r>
            <a:r>
              <a:rPr lang="ru-RU" dirty="0" err="1" smtClean="0"/>
              <a:t>аю</a:t>
            </a:r>
            <a:r>
              <a:rPr lang="ru-RU" dirty="0" smtClean="0"/>
              <a:t>!</a:t>
            </a:r>
          </a:p>
          <a:p>
            <a:r>
              <a:rPr lang="ru-RU" b="1" dirty="0" smtClean="0"/>
              <a:t>Саша: </a:t>
            </a:r>
            <a:r>
              <a:rPr lang="ru-RU" dirty="0" err="1" smtClean="0"/>
              <a:t>Зур</a:t>
            </a:r>
            <a:r>
              <a:rPr lang="ru-RU" dirty="0" smtClean="0"/>
              <a:t>, </a:t>
            </a:r>
            <a:r>
              <a:rPr lang="ru-RU" dirty="0" err="1" smtClean="0"/>
              <a:t>матур</a:t>
            </a:r>
            <a:r>
              <a:rPr lang="ru-RU" dirty="0" smtClean="0"/>
              <a:t>, чиста, </a:t>
            </a:r>
            <a:r>
              <a:rPr lang="ru-RU" dirty="0" err="1" smtClean="0"/>
              <a:t>әйбәт аю</a:t>
            </a:r>
            <a:r>
              <a:rPr lang="ru-RU" dirty="0" smtClean="0"/>
              <a:t>.</a:t>
            </a:r>
          </a:p>
          <a:p>
            <a:r>
              <a:rPr lang="ru-RU" b="1" dirty="0" err="1" smtClean="0"/>
              <a:t>Тәрбияче: </a:t>
            </a:r>
            <a:r>
              <a:rPr lang="ru-RU" dirty="0" err="1" smtClean="0"/>
              <a:t>Мә зур</a:t>
            </a:r>
            <a:r>
              <a:rPr lang="ru-RU" dirty="0" smtClean="0"/>
              <a:t>, </a:t>
            </a:r>
            <a:r>
              <a:rPr lang="ru-RU" dirty="0" err="1" smtClean="0"/>
              <a:t>матур</a:t>
            </a:r>
            <a:r>
              <a:rPr lang="ru-RU" dirty="0" smtClean="0"/>
              <a:t>, чиста, </a:t>
            </a:r>
            <a:r>
              <a:rPr lang="ru-RU" dirty="0" err="1" smtClean="0"/>
              <a:t>әйбәт аю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188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5263" t="8220" r="5263" b="9570"/>
          <a:stretch>
            <a:fillRect/>
          </a:stretch>
        </p:blipFill>
        <p:spPr bwMode="auto">
          <a:xfrm>
            <a:off x="5292080" y="4509120"/>
            <a:ext cx="1080120" cy="135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462" b="38462" l="73209" r="9563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3364" t="9615" r="5608" b="61539"/>
          <a:stretch>
            <a:fillRect/>
          </a:stretch>
        </p:blipFill>
        <p:spPr bwMode="auto">
          <a:xfrm>
            <a:off x="0" y="3429000"/>
            <a:ext cx="1008112" cy="1618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032" t="6828" r="3375" b="5769"/>
          <a:stretch>
            <a:fillRect/>
          </a:stretch>
        </p:blipFill>
        <p:spPr bwMode="auto">
          <a:xfrm>
            <a:off x="7596336" y="4509120"/>
            <a:ext cx="1054282" cy="12294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156" b="38672" l="73350" r="9873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4747" t="11914" r="4314" b="61719"/>
          <a:stretch>
            <a:fillRect/>
          </a:stretch>
        </p:blipFill>
        <p:spPr bwMode="auto">
          <a:xfrm>
            <a:off x="6516216" y="5445224"/>
            <a:ext cx="1182960" cy="1162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091" b="18182"/>
          <a:stretch>
            <a:fillRect/>
          </a:stretch>
        </p:blipFill>
        <p:spPr bwMode="auto">
          <a:xfrm>
            <a:off x="2843808" y="2996952"/>
            <a:ext cx="1007244" cy="959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379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412776"/>
            <a:ext cx="1440160" cy="3078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81" t="7307" b="16489"/>
          <a:stretch>
            <a:fillRect/>
          </a:stretch>
        </p:blipFill>
        <p:spPr bwMode="auto">
          <a:xfrm>
            <a:off x="7596336" y="404664"/>
            <a:ext cx="1258441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www.wallpapersin4k.org/wp-content/uploads/2017/04/Pink-Gradient-Wallpaper-1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188641"/>
            <a:ext cx="896448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t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Посчитай-ка!</a:t>
            </a:r>
          </a:p>
          <a:p>
            <a:pPr algn="ctr"/>
            <a:r>
              <a:rPr lang="tt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Сана!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1519" y="980728"/>
            <a:ext cx="374441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dirty="0" smtClean="0"/>
              <a:t>        </a:t>
            </a:r>
            <a:r>
              <a:rPr lang="ru-RU" b="1" dirty="0" smtClean="0"/>
              <a:t>Дидактик </a:t>
            </a:r>
            <a:r>
              <a:rPr lang="ru-RU" b="1" dirty="0" err="1" smtClean="0"/>
              <a:t>уен</a:t>
            </a:r>
            <a:endParaRPr lang="ru-RU" dirty="0" smtClean="0"/>
          </a:p>
          <a:p>
            <a:r>
              <a:rPr lang="ru-RU" dirty="0" smtClean="0"/>
              <a:t>“ </a:t>
            </a:r>
            <a:r>
              <a:rPr lang="ru-RU" b="1" dirty="0" err="1" smtClean="0"/>
              <a:t>Ничә?</a:t>
            </a:r>
            <a:r>
              <a:rPr lang="ru-RU" b="1" dirty="0" smtClean="0"/>
              <a:t> – Сколько?”</a:t>
            </a:r>
            <a:endParaRPr lang="ru-RU" dirty="0" smtClean="0"/>
          </a:p>
          <a:p>
            <a:r>
              <a:rPr lang="ru-RU" b="1" i="1" dirty="0" smtClean="0"/>
              <a:t>Цель:</a:t>
            </a:r>
            <a:r>
              <a:rPr lang="ru-RU" i="1" dirty="0" smtClean="0"/>
              <a:t> </a:t>
            </a:r>
            <a:r>
              <a:rPr lang="ru-RU" dirty="0" smtClean="0"/>
              <a:t>учить детей отвечать на вопрос: </a:t>
            </a:r>
            <a:r>
              <a:rPr lang="ru-RU" dirty="0" err="1" smtClean="0"/>
              <a:t>Ничә?</a:t>
            </a:r>
            <a:r>
              <a:rPr lang="ru-RU" dirty="0" smtClean="0"/>
              <a:t> (Сколько?)</a:t>
            </a:r>
          </a:p>
          <a:p>
            <a:r>
              <a:rPr lang="ru-RU" b="1" i="1" dirty="0" smtClean="0"/>
              <a:t>Ход игры</a:t>
            </a:r>
            <a:r>
              <a:rPr lang="ru-RU" b="1" dirty="0" smtClean="0"/>
              <a:t>:</a:t>
            </a:r>
            <a:endParaRPr lang="ru-RU" dirty="0" smtClean="0"/>
          </a:p>
          <a:p>
            <a:r>
              <a:rPr lang="ru-RU" b="1" dirty="0" err="1" smtClean="0"/>
              <a:t>Тәрбияче: </a:t>
            </a:r>
            <a:r>
              <a:rPr lang="ru-RU" dirty="0" err="1" smtClean="0"/>
              <a:t>Ничә алма</a:t>
            </a:r>
            <a:r>
              <a:rPr lang="ru-RU" dirty="0" smtClean="0"/>
              <a:t>?</a:t>
            </a:r>
          </a:p>
          <a:p>
            <a:r>
              <a:rPr lang="ru-RU" b="1" dirty="0" smtClean="0"/>
              <a:t>Бала: </a:t>
            </a:r>
            <a:r>
              <a:rPr lang="ru-RU" dirty="0" smtClean="0"/>
              <a:t>Бер (</a:t>
            </a:r>
            <a:r>
              <a:rPr lang="ru-RU" dirty="0" err="1" smtClean="0"/>
              <a:t>ике</a:t>
            </a:r>
            <a:r>
              <a:rPr lang="ru-RU" dirty="0" smtClean="0"/>
              <a:t>, </a:t>
            </a:r>
            <a:r>
              <a:rPr lang="ru-RU" dirty="0" err="1" smtClean="0"/>
              <a:t>өч</a:t>
            </a:r>
            <a:r>
              <a:rPr lang="ru-RU" dirty="0" smtClean="0"/>
              <a:t>, </a:t>
            </a:r>
            <a:r>
              <a:rPr lang="ru-RU" dirty="0" err="1" smtClean="0"/>
              <a:t>дүрт</a:t>
            </a:r>
            <a:r>
              <a:rPr lang="ru-RU" dirty="0" smtClean="0"/>
              <a:t>, </a:t>
            </a:r>
            <a:r>
              <a:rPr lang="ru-RU" dirty="0" err="1" smtClean="0"/>
              <a:t>биш</a:t>
            </a:r>
            <a:r>
              <a:rPr lang="ru-RU" dirty="0" smtClean="0"/>
              <a:t>) </a:t>
            </a:r>
            <a:r>
              <a:rPr lang="ru-RU" dirty="0" err="1" smtClean="0"/>
              <a:t>алма</a:t>
            </a:r>
            <a:r>
              <a:rPr lang="ru-RU" dirty="0" smtClean="0"/>
              <a:t>.</a:t>
            </a:r>
          </a:p>
          <a:p>
            <a:r>
              <a:rPr lang="ru-RU" b="1" dirty="0" err="1" smtClean="0"/>
              <a:t>Тәрбияче: </a:t>
            </a:r>
            <a:r>
              <a:rPr lang="ru-RU" dirty="0" err="1" smtClean="0"/>
              <a:t>Мә бер</a:t>
            </a:r>
            <a:r>
              <a:rPr lang="ru-RU" dirty="0" smtClean="0"/>
              <a:t> </a:t>
            </a:r>
            <a:r>
              <a:rPr lang="ru-RU" dirty="0" err="1" smtClean="0"/>
              <a:t>алма</a:t>
            </a:r>
            <a:r>
              <a:rPr lang="ru-RU" dirty="0" smtClean="0"/>
              <a:t>.</a:t>
            </a:r>
          </a:p>
          <a:p>
            <a:r>
              <a:rPr lang="ru-RU" b="1" dirty="0" smtClean="0"/>
              <a:t>Бала: </a:t>
            </a:r>
            <a:r>
              <a:rPr lang="ru-RU" dirty="0" err="1" smtClean="0"/>
              <a:t>Рәхмәт.</a:t>
            </a:r>
            <a:endParaRPr lang="ru-RU" dirty="0" smtClean="0"/>
          </a:p>
          <a:p>
            <a:r>
              <a:rPr lang="ru-RU" b="1" dirty="0" err="1" smtClean="0"/>
              <a:t>Тәрбияче: </a:t>
            </a:r>
            <a:r>
              <a:rPr lang="ru-RU" dirty="0" err="1" smtClean="0"/>
              <a:t>Ничә куян</a:t>
            </a:r>
            <a:r>
              <a:rPr lang="ru-RU" dirty="0" smtClean="0"/>
              <a:t>?</a:t>
            </a:r>
          </a:p>
          <a:p>
            <a:r>
              <a:rPr lang="ru-RU" b="1" dirty="0" smtClean="0"/>
              <a:t>Бала: </a:t>
            </a:r>
            <a:r>
              <a:rPr lang="ru-RU" dirty="0" err="1" smtClean="0"/>
              <a:t>Биш</a:t>
            </a:r>
            <a:r>
              <a:rPr lang="ru-RU" dirty="0" smtClean="0"/>
              <a:t> </a:t>
            </a:r>
            <a:r>
              <a:rPr lang="ru-RU" dirty="0" err="1" smtClean="0"/>
              <a:t>куян</a:t>
            </a:r>
            <a:r>
              <a:rPr lang="ru-RU" dirty="0" smtClean="0"/>
              <a:t>.</a:t>
            </a:r>
          </a:p>
          <a:p>
            <a:r>
              <a:rPr lang="ru-RU" b="1" dirty="0" err="1" smtClean="0"/>
              <a:t>Тәрбияче: </a:t>
            </a:r>
            <a:r>
              <a:rPr lang="ru-RU" dirty="0" err="1" smtClean="0"/>
              <a:t>Мә биш</a:t>
            </a:r>
            <a:r>
              <a:rPr lang="ru-RU" dirty="0" smtClean="0"/>
              <a:t> </a:t>
            </a:r>
            <a:r>
              <a:rPr lang="ru-RU" dirty="0" err="1" smtClean="0"/>
              <a:t>куян</a:t>
            </a:r>
            <a:r>
              <a:rPr lang="ru-RU" dirty="0" smtClean="0"/>
              <a:t>.</a:t>
            </a:r>
          </a:p>
          <a:p>
            <a:r>
              <a:rPr lang="ru-RU" b="1" dirty="0" smtClean="0"/>
              <a:t>Бала: </a:t>
            </a:r>
            <a:r>
              <a:rPr lang="ru-RU" dirty="0" err="1" smtClean="0"/>
              <a:t>Рәхмәт.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4788024" y="1052736"/>
            <a:ext cx="396044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dirty="0" smtClean="0"/>
              <a:t>          </a:t>
            </a:r>
            <a:r>
              <a:rPr lang="ru-RU" b="1" dirty="0" smtClean="0"/>
              <a:t>Дидактик </a:t>
            </a:r>
            <a:r>
              <a:rPr lang="ru-RU" b="1" dirty="0" err="1" smtClean="0"/>
              <a:t>уен</a:t>
            </a:r>
            <a:endParaRPr lang="ru-RU" dirty="0" smtClean="0"/>
          </a:p>
          <a:p>
            <a:r>
              <a:rPr lang="ru-RU" dirty="0" err="1" smtClean="0"/>
              <a:t>“</a:t>
            </a:r>
            <a:r>
              <a:rPr lang="ru-RU" b="1" dirty="0" err="1" smtClean="0"/>
              <a:t>Ничә?</a:t>
            </a:r>
            <a:r>
              <a:rPr lang="ru-RU" b="1" dirty="0" smtClean="0"/>
              <a:t> – Сколько?"</a:t>
            </a:r>
            <a:endParaRPr lang="ru-RU" dirty="0" smtClean="0"/>
          </a:p>
          <a:p>
            <a:r>
              <a:rPr lang="ru-RU" b="1" i="1" dirty="0" smtClean="0"/>
              <a:t>Цель:</a:t>
            </a:r>
            <a:r>
              <a:rPr lang="ru-RU" dirty="0" smtClean="0"/>
              <a:t> развивать умение понимать и обдуманно отвечать на вопросы.</a:t>
            </a:r>
          </a:p>
          <a:p>
            <a:r>
              <a:rPr lang="ru-RU" b="1" i="1" dirty="0" smtClean="0"/>
              <a:t>Ход игры</a:t>
            </a:r>
            <a:r>
              <a:rPr lang="ru-RU" b="1" dirty="0" smtClean="0"/>
              <a:t>:</a:t>
            </a:r>
            <a:endParaRPr lang="ru-RU" dirty="0" smtClean="0"/>
          </a:p>
          <a:p>
            <a:r>
              <a:rPr lang="ru-RU" b="1" dirty="0" err="1" smtClean="0"/>
              <a:t>Тәрбияче: </a:t>
            </a:r>
            <a:r>
              <a:rPr lang="ru-RU" dirty="0" smtClean="0"/>
              <a:t>Бер </a:t>
            </a:r>
            <a:r>
              <a:rPr lang="ru-RU" dirty="0" err="1" smtClean="0"/>
              <a:t>песи</a:t>
            </a:r>
            <a:r>
              <a:rPr lang="ru-RU" dirty="0" smtClean="0"/>
              <a:t>?</a:t>
            </a:r>
          </a:p>
          <a:p>
            <a:r>
              <a:rPr lang="ru-RU" b="1" dirty="0" smtClean="0"/>
              <a:t>Бала: </a:t>
            </a:r>
            <a:r>
              <a:rPr lang="ru-RU" dirty="0" err="1" smtClean="0"/>
              <a:t>Әйе, бер</a:t>
            </a:r>
            <a:r>
              <a:rPr lang="ru-RU" dirty="0" smtClean="0"/>
              <a:t> </a:t>
            </a:r>
            <a:r>
              <a:rPr lang="ru-RU" dirty="0" err="1" smtClean="0"/>
              <a:t>песи</a:t>
            </a:r>
            <a:r>
              <a:rPr lang="ru-RU" dirty="0" smtClean="0"/>
              <a:t>.</a:t>
            </a:r>
          </a:p>
          <a:p>
            <a:r>
              <a:rPr lang="ru-RU" b="1" dirty="0" err="1" smtClean="0"/>
              <a:t>Тәрбияче: </a:t>
            </a:r>
            <a:r>
              <a:rPr lang="ru-RU" dirty="0" err="1" smtClean="0"/>
              <a:t>Өч </a:t>
            </a:r>
            <a:r>
              <a:rPr lang="ru-RU" dirty="0" smtClean="0"/>
              <a:t>туп?</a:t>
            </a:r>
          </a:p>
          <a:p>
            <a:r>
              <a:rPr lang="ru-RU" b="1" dirty="0" smtClean="0"/>
              <a:t>Бала: </a:t>
            </a:r>
            <a:r>
              <a:rPr lang="ru-RU" dirty="0" err="1" smtClean="0"/>
              <a:t>Юк</a:t>
            </a:r>
            <a:r>
              <a:rPr lang="ru-RU" dirty="0" smtClean="0"/>
              <a:t>, </a:t>
            </a:r>
            <a:r>
              <a:rPr lang="ru-RU" dirty="0" err="1" smtClean="0"/>
              <a:t>дүрт </a:t>
            </a:r>
            <a:r>
              <a:rPr lang="ru-RU" dirty="0" smtClean="0"/>
              <a:t>туп.</a:t>
            </a:r>
          </a:p>
          <a:p>
            <a:r>
              <a:rPr lang="ru-RU" b="1" dirty="0" err="1" smtClean="0"/>
              <a:t>Тәрбияче: </a:t>
            </a:r>
            <a:r>
              <a:rPr lang="ru-RU" dirty="0" err="1" smtClean="0"/>
              <a:t>Өч курчак</a:t>
            </a:r>
            <a:r>
              <a:rPr lang="ru-RU" dirty="0" smtClean="0"/>
              <a:t>?</a:t>
            </a:r>
          </a:p>
          <a:p>
            <a:r>
              <a:rPr lang="ru-RU" b="1" dirty="0" smtClean="0"/>
              <a:t>Бала: </a:t>
            </a:r>
            <a:r>
              <a:rPr lang="ru-RU" dirty="0" err="1" smtClean="0"/>
              <a:t>Юк</a:t>
            </a:r>
            <a:r>
              <a:rPr lang="ru-RU" dirty="0" smtClean="0"/>
              <a:t>, </a:t>
            </a:r>
            <a:r>
              <a:rPr lang="ru-RU" dirty="0" err="1" smtClean="0"/>
              <a:t>биш</a:t>
            </a:r>
            <a:r>
              <a:rPr lang="ru-RU" dirty="0" smtClean="0"/>
              <a:t> </a:t>
            </a:r>
            <a:r>
              <a:rPr lang="ru-RU" dirty="0" err="1" smtClean="0"/>
              <a:t>курчак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419872" y="3244334"/>
            <a:ext cx="130297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1</a:t>
            </a:r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4283968" y="4077072"/>
            <a:ext cx="367240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2</a:t>
            </a:r>
            <a:endParaRPr lang="ru-RU" sz="5400" dirty="0"/>
          </a:p>
        </p:txBody>
      </p:sp>
      <p:sp>
        <p:nvSpPr>
          <p:cNvPr id="10" name="Прямоугольник 9"/>
          <p:cNvSpPr/>
          <p:nvPr/>
        </p:nvSpPr>
        <p:spPr>
          <a:xfrm rot="10800000" flipV="1">
            <a:off x="2650842" y="4518471"/>
            <a:ext cx="50573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3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7524328" y="3982998"/>
            <a:ext cx="86409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4</a:t>
            </a:r>
            <a:endParaRPr lang="ru-RU" sz="5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156177" y="3982998"/>
            <a:ext cx="72008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solidFill>
                <a:srgbClr val="FF0000"/>
              </a:solidFill>
            </a:endParaRPr>
          </a:p>
          <a:p>
            <a:endParaRPr lang="ru-RU" b="1" dirty="0" smtClean="0">
              <a:solidFill>
                <a:srgbClr val="FF0000"/>
              </a:solidFill>
            </a:endParaRPr>
          </a:p>
          <a:p>
            <a:endParaRPr lang="ru-RU" b="1" dirty="0" smtClean="0">
              <a:solidFill>
                <a:srgbClr val="FF0000"/>
              </a:solidFill>
            </a:endParaRPr>
          </a:p>
          <a:p>
            <a:endParaRPr lang="ru-RU" b="1" dirty="0" smtClean="0">
              <a:solidFill>
                <a:srgbClr val="FF0000"/>
              </a:solidFill>
            </a:endParaRPr>
          </a:p>
          <a:p>
            <a:r>
              <a:rPr lang="ru-RU" sz="7200" b="1" dirty="0" smtClean="0">
                <a:solidFill>
                  <a:srgbClr val="FF0000"/>
                </a:solidFill>
              </a:rPr>
              <a:t>5</a:t>
            </a:r>
            <a:endParaRPr lang="ru-RU" sz="7200" dirty="0"/>
          </a:p>
        </p:txBody>
      </p:sp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3" cstate="email"/>
          <a:stretch>
            <a:fillRect/>
          </a:stretch>
        </p:blipFill>
        <p:spPr bwMode="auto">
          <a:xfrm rot="5400000">
            <a:off x="4169436" y="4767668"/>
            <a:ext cx="1521743" cy="23007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4" cstate="email"/>
          <a:stretch>
            <a:fillRect/>
          </a:stretch>
        </p:blipFill>
        <p:spPr bwMode="auto">
          <a:xfrm>
            <a:off x="827583" y="4797152"/>
            <a:ext cx="1542877" cy="19075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5" cstate="email"/>
          <a:stretch>
            <a:fillRect/>
          </a:stretch>
        </p:blipFill>
        <p:spPr bwMode="auto">
          <a:xfrm>
            <a:off x="7236296" y="4766868"/>
            <a:ext cx="1512168" cy="17676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www.wallpapersin4k.org/wp-content/uploads/2017/04/Pink-Gradient-Wallpaper-1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3" y="0"/>
            <a:ext cx="5866233" cy="43996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8901" y="1984536"/>
            <a:ext cx="3655099" cy="4873465"/>
          </a:xfrm>
          <a:prstGeom prst="rect">
            <a:avLst/>
          </a:prstGeom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032" t="6828" r="3375" b="5769"/>
          <a:stretch>
            <a:fillRect/>
          </a:stretch>
        </p:blipFill>
        <p:spPr bwMode="auto">
          <a:xfrm>
            <a:off x="2033069" y="4798976"/>
            <a:ext cx="1484450" cy="1731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091" b="18182"/>
          <a:stretch>
            <a:fillRect/>
          </a:stretch>
        </p:blipFill>
        <p:spPr bwMode="auto">
          <a:xfrm>
            <a:off x="7055246" y="472142"/>
            <a:ext cx="1007244" cy="959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4184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www.wallpapersin4k.org/wp-content/uploads/2017/04/Pink-Gradient-Wallpaper-1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889"/>
            <a:ext cx="5436096" cy="40770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3183501"/>
            <a:ext cx="4860032" cy="3645024"/>
          </a:xfrm>
          <a:prstGeom prst="rect">
            <a:avLst/>
          </a:prstGeom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188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5263" t="8220" r="5263" b="9570"/>
          <a:stretch>
            <a:fillRect/>
          </a:stretch>
        </p:blipFill>
        <p:spPr bwMode="auto">
          <a:xfrm>
            <a:off x="6382045" y="695754"/>
            <a:ext cx="1377350" cy="1732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8462" b="38462" l="73209" r="9563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3364" t="9615" r="5608" b="61539"/>
          <a:stretch>
            <a:fillRect/>
          </a:stretch>
        </p:blipFill>
        <p:spPr bwMode="auto">
          <a:xfrm>
            <a:off x="1187624" y="4260850"/>
            <a:ext cx="1353164" cy="2172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1829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</TotalTime>
  <Words>223</Words>
  <Application>Microsoft Office PowerPoint</Application>
  <PresentationFormat>Экран (4:3)</PresentationFormat>
  <Paragraphs>137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татьяна</cp:lastModifiedBy>
  <cp:revision>20</cp:revision>
  <dcterms:created xsi:type="dcterms:W3CDTF">2018-03-26T15:58:15Z</dcterms:created>
  <dcterms:modified xsi:type="dcterms:W3CDTF">2020-11-19T10:56:13Z</dcterms:modified>
</cp:coreProperties>
</file>